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258" r:id="rId4"/>
    <p:sldId id="266" r:id="rId5"/>
    <p:sldId id="267" r:id="rId6"/>
    <p:sldId id="337" r:id="rId7"/>
    <p:sldId id="338" r:id="rId8"/>
    <p:sldId id="340" r:id="rId9"/>
    <p:sldId id="339" r:id="rId10"/>
    <p:sldId id="342" r:id="rId11"/>
    <p:sldId id="270" r:id="rId12"/>
    <p:sldId id="271" r:id="rId13"/>
    <p:sldId id="273" r:id="rId14"/>
    <p:sldId id="277" r:id="rId15"/>
    <p:sldId id="274" r:id="rId16"/>
    <p:sldId id="276" r:id="rId17"/>
    <p:sldId id="275" r:id="rId18"/>
    <p:sldId id="259" r:id="rId19"/>
    <p:sldId id="279" r:id="rId20"/>
    <p:sldId id="260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61" r:id="rId36"/>
    <p:sldId id="297" r:id="rId37"/>
    <p:sldId id="298" r:id="rId38"/>
    <p:sldId id="299" r:id="rId39"/>
    <p:sldId id="300" r:id="rId40"/>
    <p:sldId id="301" r:id="rId41"/>
    <p:sldId id="333" r:id="rId42"/>
    <p:sldId id="302" r:id="rId43"/>
    <p:sldId id="334" r:id="rId44"/>
    <p:sldId id="303" r:id="rId45"/>
    <p:sldId id="306" r:id="rId46"/>
    <p:sldId id="309" r:id="rId47"/>
    <p:sldId id="311" r:id="rId48"/>
    <p:sldId id="313" r:id="rId49"/>
    <p:sldId id="263" r:id="rId50"/>
    <p:sldId id="315" r:id="rId51"/>
    <p:sldId id="316" r:id="rId52"/>
    <p:sldId id="314" r:id="rId53"/>
    <p:sldId id="317" r:id="rId54"/>
    <p:sldId id="319" r:id="rId55"/>
    <p:sldId id="320" r:id="rId56"/>
    <p:sldId id="321" r:id="rId57"/>
    <p:sldId id="326" r:id="rId58"/>
    <p:sldId id="327" r:id="rId59"/>
    <p:sldId id="328" r:id="rId60"/>
    <p:sldId id="341" r:id="rId61"/>
    <p:sldId id="264" r:id="rId62"/>
    <p:sldId id="322" r:id="rId63"/>
    <p:sldId id="332" r:id="rId64"/>
    <p:sldId id="323" r:id="rId65"/>
    <p:sldId id="324" r:id="rId66"/>
    <p:sldId id="325" r:id="rId67"/>
    <p:sldId id="265" r:id="rId68"/>
    <p:sldId id="329" r:id="rId69"/>
    <p:sldId id="330" r:id="rId70"/>
    <p:sldId id="335" r:id="rId71"/>
    <p:sldId id="336" r:id="rId72"/>
    <p:sldId id="331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0"/>
    <p:restoredTop sz="94646"/>
  </p:normalViewPr>
  <p:slideViewPr>
    <p:cSldViewPr snapToGrid="0" snapToObjects="1" showGuides="1">
      <p:cViewPr varScale="1">
        <p:scale>
          <a:sx n="108" d="100"/>
          <a:sy n="108" d="100"/>
        </p:scale>
        <p:origin x="2080" y="192"/>
      </p:cViewPr>
      <p:guideLst>
        <p:guide orient="horz" pos="216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fld id="{9CA30E4B-9839-9D44-9FE6-1E3D9A952880}" type="datetimeFigureOut">
              <a:rPr kumimoji="1" lang="ja-JP" altLang="en-US" smtClean="0"/>
              <a:pPr/>
              <a:t>2018/11/13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fld id="{F257F2AC-B6FA-9A40-97C1-CDDC5DE6E0B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667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Cica" panose="020B0409020203020207" pitchFamily="49" charset="-128"/>
        <a:ea typeface="Cica" panose="020B0409020203020207" pitchFamily="49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7F2AC-B6FA-9A40-97C1-CDDC5DE6E0B6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021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kuromoji</a:t>
            </a:r>
            <a:r>
              <a:rPr kumimoji="1" lang="ja-JP" altLang="en-US"/>
              <a:t>は</a:t>
            </a:r>
            <a:r>
              <a:rPr kumimoji="1" lang="en-US" altLang="ja-JP" dirty="0"/>
              <a:t>Java</a:t>
            </a:r>
            <a:r>
              <a:rPr kumimoji="1" lang="ja-JP" altLang="en-US"/>
              <a:t>で開発されているオープンソース日本語形態素解析エンジンでそれの</a:t>
            </a:r>
            <a:r>
              <a:rPr kumimoji="1" lang="en-US" altLang="ja-JP" dirty="0" err="1"/>
              <a:t>npm</a:t>
            </a:r>
            <a:r>
              <a:rPr kumimoji="1" lang="ja-JP" altLang="en-US"/>
              <a:t>モジュールが</a:t>
            </a:r>
            <a:r>
              <a:rPr kumimoji="1" lang="en-US" altLang="ja-JP" dirty="0" err="1"/>
              <a:t>kuromoji.js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7F2AC-B6FA-9A40-97C1-CDDC5DE6E0B6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126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7F2AC-B6FA-9A40-97C1-CDDC5DE6E0B6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2001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7F2AC-B6FA-9A40-97C1-CDDC5DE6E0B6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1852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7F2AC-B6FA-9A40-97C1-CDDC5DE6E0B6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367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つまり自治体から見ても非常に導入しやすいということです。</a:t>
            </a:r>
            <a:br>
              <a:rPr kumimoji="1" lang="en-US" altLang="ja-JP" dirty="0"/>
            </a:br>
            <a:r>
              <a:rPr kumimoji="1" lang="ja-JP" altLang="en-US"/>
              <a:t>さらに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7F2AC-B6FA-9A40-97C1-CDDC5DE6E0B6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706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7F2AC-B6FA-9A40-97C1-CDDC5DE6E0B6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9735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7F2AC-B6FA-9A40-97C1-CDDC5DE6E0B6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093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このシステムを一言で言うと：モデムをアプリケーションソフトウェアとして実装した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7F2AC-B6FA-9A40-97C1-CDDC5DE6E0B6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02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152F-6979-F646-8464-2A27F24F6B80}" type="datetimeFigureOut">
              <a:rPr kumimoji="1" lang="ja-JP" altLang="en-US" smtClean="0"/>
              <a:t>2018/11/13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DC21-C654-5F47-A269-FD7C4AF0F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4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152F-6979-F646-8464-2A27F24F6B80}" type="datetimeFigureOut">
              <a:rPr kumimoji="1" lang="ja-JP" altLang="en-US" smtClean="0"/>
              <a:t>2018/11/13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DC21-C654-5F47-A269-FD7C4AF0F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894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152F-6979-F646-8464-2A27F24F6B80}" type="datetimeFigureOut">
              <a:rPr kumimoji="1" lang="ja-JP" altLang="en-US" smtClean="0"/>
              <a:t>2018/11/13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DC21-C654-5F47-A269-FD7C4AF0F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543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152F-6979-F646-8464-2A27F24F6B80}" type="datetimeFigureOut">
              <a:rPr kumimoji="1" lang="ja-JP" altLang="en-US" smtClean="0"/>
              <a:t>2018/11/13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DC21-C654-5F47-A269-FD7C4AF0F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529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152F-6979-F646-8464-2A27F24F6B80}" type="datetimeFigureOut">
              <a:rPr kumimoji="1" lang="ja-JP" altLang="en-US" smtClean="0"/>
              <a:t>2018/11/13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DC21-C654-5F47-A269-FD7C4AF0F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435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152F-6979-F646-8464-2A27F24F6B80}" type="datetimeFigureOut">
              <a:rPr kumimoji="1" lang="ja-JP" altLang="en-US" smtClean="0"/>
              <a:t>2018/11/13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DC21-C654-5F47-A269-FD7C4AF0F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438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152F-6979-F646-8464-2A27F24F6B80}" type="datetimeFigureOut">
              <a:rPr kumimoji="1" lang="ja-JP" altLang="en-US" smtClean="0"/>
              <a:t>2018/11/13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DC21-C654-5F47-A269-FD7C4AF0F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78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152F-6979-F646-8464-2A27F24F6B80}" type="datetimeFigureOut">
              <a:rPr kumimoji="1" lang="ja-JP" altLang="en-US" smtClean="0"/>
              <a:t>2018/11/13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DC21-C654-5F47-A269-FD7C4AF0F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415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152F-6979-F646-8464-2A27F24F6B80}" type="datetimeFigureOut">
              <a:rPr kumimoji="1" lang="ja-JP" altLang="en-US" smtClean="0"/>
              <a:t>2018/11/13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DC21-C654-5F47-A269-FD7C4AF0F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39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152F-6979-F646-8464-2A27F24F6B80}" type="datetimeFigureOut">
              <a:rPr kumimoji="1" lang="ja-JP" altLang="en-US" smtClean="0"/>
              <a:t>2018/11/13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DC21-C654-5F47-A269-FD7C4AF0F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752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7152F-6979-F646-8464-2A27F24F6B80}" type="datetimeFigureOut">
              <a:rPr kumimoji="1" lang="ja-JP" altLang="en-US" smtClean="0"/>
              <a:t>2018/11/13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DC21-C654-5F47-A269-FD7C4AF0F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20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 dirty="0"/>
              <a:t>2 </a:t>
            </a:r>
            <a:r>
              <a:rPr lang="ja-JP" altLang="en-US"/>
              <a:t>レベル
第 </a:t>
            </a:r>
            <a:r>
              <a:rPr lang="en-US" altLang="ja-JP" dirty="0"/>
              <a:t>3 </a:t>
            </a:r>
            <a:r>
              <a:rPr lang="ja-JP" altLang="en-US"/>
              <a:t>レベル
第 </a:t>
            </a:r>
            <a:r>
              <a:rPr lang="en-US" altLang="ja-JP" dirty="0"/>
              <a:t>4 </a:t>
            </a:r>
            <a:r>
              <a:rPr lang="ja-JP" altLang="en-US"/>
              <a:t>レベル
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fld id="{56D7152F-6979-F646-8464-2A27F24F6B80}" type="datetimeFigureOut">
              <a:rPr kumimoji="1" lang="ja-JP" altLang="en-US" smtClean="0"/>
              <a:pPr/>
              <a:t>2018/11/13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Cica" panose="020B0409020203020207" pitchFamily="49" charset="-128"/>
                <a:ea typeface="Cica" panose="020B0409020203020207" pitchFamily="49" charset="-128"/>
              </a:defRPr>
            </a:lvl1pPr>
          </a:lstStyle>
          <a:p>
            <a:fld id="{13C0DC21-C654-5F47-A269-FD7C4AF0FD4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D118AD0-A379-5641-9CC4-F371830A7AB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0625" y="6373333"/>
            <a:ext cx="406957" cy="3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chemeClr val="bg1"/>
          </a:solidFill>
          <a:latin typeface="Cica" panose="020B0409020203020207" pitchFamily="49" charset="-128"/>
          <a:ea typeface="Cica" panose="020B0409020203020207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chemeClr val="bg1"/>
          </a:solidFill>
          <a:latin typeface="Cica" panose="020B0409020203020207" pitchFamily="49" charset="-128"/>
          <a:ea typeface="Cica" panose="020B0409020203020207" pitchFamily="49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F9C8BF-ED9C-5943-89EE-576DAAE77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 anchor="ctr"/>
          <a:lstStyle/>
          <a:p>
            <a:r>
              <a:rPr kumimoji="1" lang="en-US" altLang="ja-JP" sz="115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endParaRPr kumimoji="1" lang="ja-JP" altLang="en-US" i="1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42CC50-1F2C-CA45-93DE-09E0D68EA800}"/>
              </a:ext>
            </a:extLst>
          </p:cNvPr>
          <p:cNvSpPr txBox="1"/>
          <p:nvPr/>
        </p:nvSpPr>
        <p:spPr>
          <a:xfrm>
            <a:off x="5958513" y="648866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津山高専 課題部門 </a:t>
            </a:r>
            <a:r>
              <a:rPr kumimoji="1" lang="en-US" altLang="ja-JP" dirty="0">
                <a:solidFill>
                  <a:schemeClr val="bg1"/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14</a:t>
            </a:r>
            <a:r>
              <a:rPr kumimoji="1" lang="ja-JP" altLang="en-US">
                <a:solidFill>
                  <a:schemeClr val="bg1"/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 </a:t>
            </a:r>
            <a:r>
              <a:rPr kumimoji="1" lang="en-US" altLang="ja-JP" dirty="0">
                <a:solidFill>
                  <a:schemeClr val="bg1"/>
                </a:solidFill>
                <a:latin typeface="Cica" panose="020B0409020203020207" pitchFamily="49" charset="-128"/>
                <a:ea typeface="Cica" panose="020B0409020203020207" pitchFamily="49" charset="-128"/>
              </a:rPr>
              <a:t>10014</a:t>
            </a:r>
            <a:endParaRPr kumimoji="1" lang="ja-JP" altLang="en-US">
              <a:solidFill>
                <a:schemeClr val="bg1"/>
              </a:solidFill>
              <a:latin typeface="Cica" panose="020B0409020203020207" pitchFamily="49" charset="-128"/>
              <a:ea typeface="Cica" panose="020B04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316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6600"/>
              <a:t>私達の津山高専がある津山市のおとなりの自治体です。</a:t>
            </a:r>
            <a:endParaRPr kumimoji="1" lang="ja-JP" altLang="en-US" sz="66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D406BC4-D53A-774F-A98C-EA6237D7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FEF1D99-F3F2-1A48-97EB-B4A6358E9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120" y="2544836"/>
            <a:ext cx="961722" cy="8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400"/>
              <a:t>しかしながら</a:t>
            </a:r>
            <a:endParaRPr kumimoji="1" lang="ja-JP" altLang="en-US" sz="4400"/>
          </a:p>
        </p:txBody>
      </p:sp>
    </p:spTree>
    <p:extLst>
      <p:ext uri="{BB962C8B-B14F-4D97-AF65-F5344CB8AC3E}">
        <p14:creationId xmlns:p14="http://schemas.microsoft.com/office/powerpoint/2010/main" val="357514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400"/>
              <a:t>その放送は</a:t>
            </a:r>
            <a:br>
              <a:rPr lang="en-US" altLang="ja-JP" sz="4400" dirty="0"/>
            </a:br>
            <a:r>
              <a:rPr lang="ja-JP" altLang="en-US" sz="6600"/>
              <a:t>音声放送のみでした</a:t>
            </a:r>
            <a:endParaRPr lang="ja-JP" altLang="en-US" sz="4400"/>
          </a:p>
        </p:txBody>
      </p:sp>
    </p:spTree>
    <p:extLst>
      <p:ext uri="{BB962C8B-B14F-4D97-AF65-F5344CB8AC3E}">
        <p14:creationId xmlns:p14="http://schemas.microsoft.com/office/powerpoint/2010/main" val="2376997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6600"/>
              <a:t>つまり聾者は</a:t>
            </a:r>
            <a:br>
              <a:rPr lang="en-US" altLang="ja-JP" sz="6600" dirty="0"/>
            </a:br>
            <a:r>
              <a:rPr lang="ja-JP" altLang="en-US" sz="6600"/>
              <a:t>情報が得られない</a:t>
            </a:r>
            <a:endParaRPr kumimoji="1" lang="ja-JP" altLang="en-US" sz="6600"/>
          </a:p>
        </p:txBody>
      </p:sp>
    </p:spTree>
    <p:extLst>
      <p:ext uri="{BB962C8B-B14F-4D97-AF65-F5344CB8AC3E}">
        <p14:creationId xmlns:p14="http://schemas.microsoft.com/office/powerpoint/2010/main" val="69524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800"/>
              <a:t>同じ市民にもかかわらず</a:t>
            </a:r>
            <a:br>
              <a:rPr lang="en-US" altLang="ja-JP" sz="4800" dirty="0"/>
            </a:br>
            <a:r>
              <a:rPr lang="ja-JP" altLang="en-US" sz="4800"/>
              <a:t>健常者と同様に</a:t>
            </a:r>
            <a:br>
              <a:rPr lang="en-US" altLang="ja-JP" sz="4800" dirty="0"/>
            </a:br>
            <a:r>
              <a:rPr lang="ja-JP" altLang="en-US" sz="4800"/>
              <a:t>情報を得ることができない</a:t>
            </a:r>
            <a:endParaRPr kumimoji="1"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75354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6000"/>
              <a:t>これは誰かが</a:t>
            </a:r>
            <a:br>
              <a:rPr lang="en-US" altLang="ja-JP" sz="6000" dirty="0"/>
            </a:br>
            <a:r>
              <a:rPr lang="ja-JP" altLang="en-US" sz="6000"/>
              <a:t>解決すべき課題</a:t>
            </a:r>
            <a:endParaRPr kumimoji="1" lang="ja-JP" altLang="en-US" sz="6000"/>
          </a:p>
        </p:txBody>
      </p:sp>
    </p:spTree>
    <p:extLst>
      <p:ext uri="{BB962C8B-B14F-4D97-AF65-F5344CB8AC3E}">
        <p14:creationId xmlns:p14="http://schemas.microsoft.com/office/powerpoint/2010/main" val="151742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6000"/>
              <a:t>ならば私達が</a:t>
            </a:r>
            <a:endParaRPr lang="en-US" altLang="ja-JP" sz="6000" dirty="0"/>
          </a:p>
          <a:p>
            <a:pPr marL="0" indent="0" algn="ctr">
              <a:buNone/>
            </a:pPr>
            <a:r>
              <a:rPr kumimoji="1" lang="ja-JP" altLang="en-US" sz="6000"/>
              <a:t>解決しようではないか</a:t>
            </a:r>
          </a:p>
        </p:txBody>
      </p:sp>
    </p:spTree>
    <p:extLst>
      <p:ext uri="{BB962C8B-B14F-4D97-AF65-F5344CB8AC3E}">
        <p14:creationId xmlns:p14="http://schemas.microsoft.com/office/powerpoint/2010/main" val="2667344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6000"/>
              <a:t>私達はこの課題を</a:t>
            </a:r>
            <a:endParaRPr kumimoji="1" lang="en-US" altLang="ja-JP" sz="6000" dirty="0"/>
          </a:p>
          <a:p>
            <a:pPr marL="0" indent="0" algn="ctr">
              <a:buNone/>
            </a:pPr>
            <a:r>
              <a:rPr lang="ja-JP" altLang="en-US" sz="6000"/>
              <a:t>解決する</a:t>
            </a:r>
            <a:br>
              <a:rPr lang="en-US" altLang="ja-JP" sz="6000" dirty="0"/>
            </a:br>
            <a:r>
              <a:rPr lang="en-US" altLang="ja-JP" sz="115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br>
              <a:rPr lang="en-US" altLang="ja-JP" sz="6000" dirty="0"/>
            </a:br>
            <a:r>
              <a:rPr lang="ja-JP" altLang="en-US" sz="6000"/>
              <a:t>を考えました</a:t>
            </a:r>
            <a:endParaRPr kumimoji="1" lang="ja-JP" altLang="en-US" sz="6000"/>
          </a:p>
        </p:txBody>
      </p:sp>
    </p:spTree>
    <p:extLst>
      <p:ext uri="{BB962C8B-B14F-4D97-AF65-F5344CB8AC3E}">
        <p14:creationId xmlns:p14="http://schemas.microsoft.com/office/powerpoint/2010/main" val="497355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736C7-D885-9E4B-9A1B-9393A886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30154-304C-9549-8E06-1FCF13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</a:rPr>
              <a:t>想定するユーザー</a:t>
            </a:r>
          </a:p>
        </p:txBody>
      </p:sp>
    </p:spTree>
    <p:extLst>
      <p:ext uri="{BB962C8B-B14F-4D97-AF65-F5344CB8AC3E}">
        <p14:creationId xmlns:p14="http://schemas.microsoft.com/office/powerpoint/2010/main" val="421924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4400"/>
              <a:t>従来の方法では平等に情報を得ることができない</a:t>
            </a:r>
            <a:endParaRPr kumimoji="1" lang="en-US" altLang="ja-JP" sz="4400" dirty="0"/>
          </a:p>
          <a:p>
            <a:pPr marL="0" indent="0" algn="ctr">
              <a:buNone/>
            </a:pPr>
            <a:r>
              <a:rPr lang="ja-JP" altLang="en-US" sz="4400"/>
              <a:t>情報のバリアフリー化を望む</a:t>
            </a:r>
            <a:br>
              <a:rPr lang="en-US" altLang="ja-JP" sz="4400" dirty="0"/>
            </a:br>
            <a:r>
              <a:rPr lang="ja-JP" altLang="en-US" sz="4400"/>
              <a:t>全ての人々</a:t>
            </a:r>
            <a:br>
              <a:rPr lang="en-US" altLang="ja-JP" sz="4400" dirty="0"/>
            </a:br>
            <a:r>
              <a:rPr lang="ja-JP" altLang="en-US" sz="4400"/>
              <a:t>全ての自治体</a:t>
            </a:r>
            <a:endParaRPr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3132195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DB3EA7-E59A-4847-9ECC-90E4CE7B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8B36DB-D4D1-3248-943C-0460C227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Needs</a:t>
            </a:r>
            <a:r>
              <a:rPr kumimoji="1" lang="ja-JP" altLang="en-US" sz="3600"/>
              <a:t> </a:t>
            </a:r>
            <a:r>
              <a:rPr kumimoji="1" lang="ja-JP" altLang="en-US" sz="2000"/>
              <a:t>ニーズ</a:t>
            </a:r>
            <a:endParaRPr kumimoji="1" lang="en-US" altLang="ja-JP" sz="3600" dirty="0"/>
          </a:p>
          <a:p>
            <a:r>
              <a:rPr kumimoji="1" lang="en-US" altLang="ja-JP" sz="3600" dirty="0"/>
              <a:t>User</a:t>
            </a:r>
            <a:r>
              <a:rPr kumimoji="1" lang="ja-JP" altLang="en-US" sz="3600"/>
              <a:t> </a:t>
            </a:r>
            <a:r>
              <a:rPr kumimoji="1" lang="ja-JP" altLang="en-US" sz="2000"/>
              <a:t>想定対象ユーザ</a:t>
            </a:r>
            <a:endParaRPr kumimoji="1" lang="en-US" altLang="ja-JP" sz="3600" dirty="0"/>
          </a:p>
          <a:p>
            <a:r>
              <a:rPr lang="en" altLang="ja-JP" sz="3600" dirty="0"/>
              <a:t>Status and Issues</a:t>
            </a:r>
            <a:r>
              <a:rPr lang="ja-JP" altLang="en-US" sz="3600"/>
              <a:t> </a:t>
            </a:r>
            <a:r>
              <a:rPr lang="ja-JP" altLang="en-US" sz="2000"/>
              <a:t>現状と課題</a:t>
            </a:r>
            <a:endParaRPr lang="en-US" altLang="ja-JP" sz="3600" dirty="0"/>
          </a:p>
          <a:p>
            <a:r>
              <a:rPr lang="en" altLang="ja-JP" sz="3600" dirty="0"/>
              <a:t>Solution</a:t>
            </a:r>
            <a:r>
              <a:rPr lang="ja-JP" altLang="en-US" sz="3600"/>
              <a:t> </a:t>
            </a:r>
            <a:r>
              <a:rPr kumimoji="1" lang="ja-JP" altLang="en-US" sz="2000"/>
              <a:t>ソリューション</a:t>
            </a:r>
            <a:endParaRPr kumimoji="1" lang="en-US" altLang="ja-JP" sz="3600" dirty="0"/>
          </a:p>
          <a:p>
            <a:r>
              <a:rPr lang="en" altLang="ja-JP" sz="3600" dirty="0"/>
              <a:t>Novelty and Value</a:t>
            </a:r>
            <a:r>
              <a:rPr lang="ja-JP" altLang="en-US" sz="3600"/>
              <a:t> </a:t>
            </a:r>
            <a:r>
              <a:rPr lang="ja-JP" altLang="en-US" sz="2000"/>
              <a:t>その新規性と価値</a:t>
            </a:r>
            <a:endParaRPr lang="en-US" altLang="ja-JP" sz="3600" dirty="0"/>
          </a:p>
          <a:p>
            <a:r>
              <a:rPr lang="en" altLang="ja-JP" sz="3600" dirty="0"/>
              <a:t>Marketing</a:t>
            </a:r>
            <a:r>
              <a:rPr lang="ja-JP" altLang="en-US" sz="3600"/>
              <a:t> </a:t>
            </a:r>
            <a:r>
              <a:rPr kumimoji="1" lang="ja-JP" altLang="en-US" sz="2000"/>
              <a:t>マーケティング</a:t>
            </a:r>
            <a:endParaRPr kumimoji="1" lang="en-US" altLang="ja-JP" sz="3600" dirty="0"/>
          </a:p>
          <a:p>
            <a:r>
              <a:rPr lang="en-US" altLang="ja-JP" sz="3600" dirty="0"/>
              <a:t>Future</a:t>
            </a:r>
            <a:r>
              <a:rPr lang="ja-JP" altLang="en-US" sz="3600"/>
              <a:t> </a:t>
            </a:r>
            <a:r>
              <a:rPr lang="ja-JP" altLang="en-US" sz="2000"/>
              <a:t>今後の展望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4000560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736C7-D885-9E4B-9A1B-9393A886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Status</a:t>
            </a:r>
            <a:r>
              <a:rPr kumimoji="1" lang="ja-JP" altLang="en-US"/>
              <a:t> </a:t>
            </a:r>
            <a:r>
              <a:rPr kumimoji="1" lang="en-US" altLang="ja-JP" dirty="0"/>
              <a:t>and Issues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30154-304C-9549-8E06-1FCF13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</a:rPr>
              <a:t>現状と課題</a:t>
            </a:r>
          </a:p>
        </p:txBody>
      </p:sp>
    </p:spTree>
    <p:extLst>
      <p:ext uri="{BB962C8B-B14F-4D97-AF65-F5344CB8AC3E}">
        <p14:creationId xmlns:p14="http://schemas.microsoft.com/office/powerpoint/2010/main" val="1146907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6600"/>
              <a:t>現状を知るために</a:t>
            </a:r>
            <a:br>
              <a:rPr kumimoji="1" lang="en-US" altLang="ja-JP" sz="6600" dirty="0"/>
            </a:br>
            <a:r>
              <a:rPr kumimoji="1" lang="ja-JP" altLang="en-US" sz="6600"/>
              <a:t>真庭市を訪れました</a:t>
            </a:r>
            <a:endParaRPr kumimoji="1" lang="en-US" altLang="ja-JP" sz="6600" dirty="0"/>
          </a:p>
        </p:txBody>
      </p:sp>
    </p:spTree>
    <p:extLst>
      <p:ext uri="{BB962C8B-B14F-4D97-AF65-F5344CB8AC3E}">
        <p14:creationId xmlns:p14="http://schemas.microsoft.com/office/powerpoint/2010/main" val="1752786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6600"/>
              <a:t>そして</a:t>
            </a:r>
            <a:br>
              <a:rPr kumimoji="1" lang="en-US" altLang="ja-JP" sz="6000" dirty="0"/>
            </a:br>
            <a:r>
              <a:rPr kumimoji="1" lang="ja-JP" altLang="en-US" sz="6000"/>
              <a:t>真庭市役所の</a:t>
            </a:r>
            <a:br>
              <a:rPr kumimoji="1" lang="en-US" altLang="ja-JP" sz="6000" dirty="0"/>
            </a:br>
            <a:r>
              <a:rPr kumimoji="1" lang="ja-JP" altLang="en-US" sz="6000"/>
              <a:t>皆様の助けを借り，</a:t>
            </a:r>
            <a:endParaRPr kumimoji="1" lang="en-US" altLang="ja-JP" sz="6000" dirty="0"/>
          </a:p>
        </p:txBody>
      </p:sp>
    </p:spTree>
    <p:extLst>
      <p:ext uri="{BB962C8B-B14F-4D97-AF65-F5344CB8AC3E}">
        <p14:creationId xmlns:p14="http://schemas.microsoft.com/office/powerpoint/2010/main" val="929381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6600"/>
              <a:t>障碍者コミュニティの皆様に</a:t>
            </a:r>
            <a:br>
              <a:rPr lang="en-US" altLang="ja-JP" sz="6600" dirty="0"/>
            </a:br>
            <a:r>
              <a:rPr lang="ja-JP" altLang="en-US" sz="6600"/>
              <a:t>お話を伺いました</a:t>
            </a:r>
            <a:endParaRPr lang="en-US" altLang="ja-JP" sz="6600" dirty="0"/>
          </a:p>
        </p:txBody>
      </p:sp>
    </p:spTree>
    <p:extLst>
      <p:ext uri="{BB962C8B-B14F-4D97-AF65-F5344CB8AC3E}">
        <p14:creationId xmlns:p14="http://schemas.microsoft.com/office/powerpoint/2010/main" val="3127053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400"/>
              <a:t>意思疎通には</a:t>
            </a:r>
            <a:endParaRPr lang="en-US" altLang="ja-JP" sz="4400" dirty="0"/>
          </a:p>
          <a:p>
            <a:pPr marL="0" indent="0" algn="ctr">
              <a:buNone/>
            </a:pPr>
            <a:r>
              <a:rPr lang="ja-JP" altLang="en-US" sz="4400"/>
              <a:t>真庭市役所健康福祉部福祉課の手話通訳士の方に</a:t>
            </a:r>
            <a:br>
              <a:rPr lang="en-US" altLang="ja-JP" sz="4400" dirty="0"/>
            </a:br>
            <a:r>
              <a:rPr lang="ja-JP" altLang="en-US" sz="4400"/>
              <a:t>協力して頂きました</a:t>
            </a:r>
            <a:endParaRPr lang="en-US" altLang="ja-JP" sz="4400" dirty="0"/>
          </a:p>
        </p:txBody>
      </p:sp>
    </p:spTree>
    <p:extLst>
      <p:ext uri="{BB962C8B-B14F-4D97-AF65-F5344CB8AC3E}">
        <p14:creationId xmlns:p14="http://schemas.microsoft.com/office/powerpoint/2010/main" val="1471705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800"/>
              <a:t>そして実際に聞いた話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698447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3200"/>
              <a:t>今は親や兄弟がいるが，</a:t>
            </a:r>
            <a:br>
              <a:rPr lang="en-US" altLang="ja-JP" sz="3200" dirty="0"/>
            </a:br>
            <a:r>
              <a:rPr lang="ja-JP" altLang="en-US" sz="3200"/>
              <a:t>少子高齢化の影響もあり，</a:t>
            </a:r>
            <a:br>
              <a:rPr lang="en-US" altLang="ja-JP" sz="3200" dirty="0"/>
            </a:br>
            <a:r>
              <a:rPr lang="ja-JP" altLang="en-US" sz="3200"/>
              <a:t>今後情報を得られ続けるかが不安だ</a:t>
            </a:r>
          </a:p>
        </p:txBody>
      </p:sp>
    </p:spTree>
    <p:extLst>
      <p:ext uri="{BB962C8B-B14F-4D97-AF65-F5344CB8AC3E}">
        <p14:creationId xmlns:p14="http://schemas.microsoft.com/office/powerpoint/2010/main" val="282969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3200"/>
              <a:t>現在，必要な情報を真庭市がメールで</a:t>
            </a:r>
            <a:br>
              <a:rPr lang="en-US" altLang="ja-JP" sz="3200" dirty="0"/>
            </a:br>
            <a:r>
              <a:rPr lang="ja-JP" altLang="en-US" sz="3200"/>
              <a:t>配信してくれているが，</a:t>
            </a:r>
            <a:br>
              <a:rPr lang="en-US" altLang="ja-JP" sz="3200" dirty="0"/>
            </a:br>
            <a:r>
              <a:rPr lang="ja-JP" altLang="en-US" sz="3200"/>
              <a:t>私達は毎日の放送を聞き，</a:t>
            </a:r>
            <a:br>
              <a:rPr lang="en-US" altLang="ja-JP" sz="3200" dirty="0"/>
            </a:br>
            <a:r>
              <a:rPr lang="ja-JP" altLang="en-US" sz="3200"/>
              <a:t>全ての情報を健常者と同様に得ることを</a:t>
            </a:r>
            <a:br>
              <a:rPr lang="en-US" altLang="ja-JP" sz="3200" dirty="0"/>
            </a:br>
            <a:r>
              <a:rPr lang="ja-JP" altLang="en-US" sz="3200"/>
              <a:t>望んでいる</a:t>
            </a:r>
          </a:p>
        </p:txBody>
      </p:sp>
    </p:spTree>
    <p:extLst>
      <p:ext uri="{BB962C8B-B14F-4D97-AF65-F5344CB8AC3E}">
        <p14:creationId xmlns:p14="http://schemas.microsoft.com/office/powerpoint/2010/main" val="52758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/>
              <a:t>障碍の度合い</a:t>
            </a:r>
            <a:r>
              <a:rPr lang="en-US" altLang="ja-JP" dirty="0"/>
              <a:t>(</a:t>
            </a:r>
            <a:r>
              <a:rPr lang="ja-JP" altLang="en-US"/>
              <a:t>老化からくる難聴</a:t>
            </a:r>
            <a:r>
              <a:rPr lang="en-US" altLang="ja-JP" dirty="0"/>
              <a:t>/</a:t>
            </a:r>
            <a:r>
              <a:rPr lang="ja-JP" altLang="en-US"/>
              <a:t>弱視と障碍での聾と盲目では違うらしい</a:t>
            </a:r>
            <a:r>
              <a:rPr lang="en-US" altLang="ja-JP" dirty="0"/>
              <a:t>)</a:t>
            </a:r>
            <a:r>
              <a:rPr lang="ja-JP" altLang="en-US"/>
              <a:t>や，</a:t>
            </a:r>
            <a:br>
              <a:rPr lang="en-US" altLang="ja-JP" dirty="0"/>
            </a:br>
            <a:r>
              <a:rPr lang="ja-JP" altLang="en-US"/>
              <a:t>障碍の順番</a:t>
            </a:r>
            <a:r>
              <a:rPr lang="en-US" altLang="ja-JP" dirty="0"/>
              <a:t>(</a:t>
            </a:r>
            <a:r>
              <a:rPr lang="ja-JP" altLang="en-US"/>
              <a:t>盲ベースか聾ベースか</a:t>
            </a:r>
            <a:r>
              <a:rPr lang="en-US" altLang="ja-JP" dirty="0"/>
              <a:t>)</a:t>
            </a:r>
            <a:r>
              <a:rPr lang="ja-JP" altLang="en-US"/>
              <a:t>によって</a:t>
            </a:r>
            <a:br>
              <a:rPr lang="en-US" altLang="ja-JP" dirty="0"/>
            </a:br>
            <a:r>
              <a:rPr lang="ja-JP" altLang="en-US"/>
              <a:t>適する出力方法が違うので</a:t>
            </a:r>
            <a:br>
              <a:rPr lang="en-US" altLang="ja-JP" dirty="0"/>
            </a:br>
            <a:r>
              <a:rPr lang="ja-JP" altLang="en-US"/>
              <a:t>それぞれに考慮する必要がある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52750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/>
              <a:t>聾者の方曰く</a:t>
            </a:r>
            <a:br>
              <a:rPr lang="en-US" altLang="ja-JP" dirty="0"/>
            </a:br>
            <a:r>
              <a:rPr lang="ja-JP" altLang="en-US"/>
              <a:t>「文章はひらがなだけの文章ではなく</a:t>
            </a:r>
            <a:br>
              <a:rPr lang="en-US" altLang="ja-JP" dirty="0"/>
            </a:br>
            <a:r>
              <a:rPr lang="ja-JP" altLang="en-US"/>
              <a:t>かなと漢字が混ざった文章でないと</a:t>
            </a:r>
            <a:br>
              <a:rPr lang="en-US" altLang="ja-JP" dirty="0"/>
            </a:br>
            <a:r>
              <a:rPr lang="ja-JP" altLang="en-US"/>
              <a:t>意味を認識できない」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→漢字も含んで転送する必要があることもここで分かった</a:t>
            </a:r>
          </a:p>
        </p:txBody>
      </p:sp>
    </p:spTree>
    <p:extLst>
      <p:ext uri="{BB962C8B-B14F-4D97-AF65-F5344CB8AC3E}">
        <p14:creationId xmlns:p14="http://schemas.microsoft.com/office/powerpoint/2010/main" val="2675725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736C7-D885-9E4B-9A1B-9393A886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30154-304C-9549-8E06-1FCF13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</a:rPr>
              <a:t>ニーズ</a:t>
            </a:r>
          </a:p>
        </p:txBody>
      </p:sp>
    </p:spTree>
    <p:extLst>
      <p:ext uri="{BB962C8B-B14F-4D97-AF65-F5344CB8AC3E}">
        <p14:creationId xmlns:p14="http://schemas.microsoft.com/office/powerpoint/2010/main" val="334590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3600"/>
              <a:t>現場へ赴いてのヒアリングの結果，</a:t>
            </a:r>
            <a:br>
              <a:rPr lang="en-US" altLang="ja-JP" sz="3600" dirty="0"/>
            </a:br>
            <a:r>
              <a:rPr lang="ja-JP" altLang="en-US" sz="3600"/>
              <a:t>現在の課題と理想が見えました。</a:t>
            </a:r>
          </a:p>
        </p:txBody>
      </p:sp>
    </p:spTree>
    <p:extLst>
      <p:ext uri="{BB962C8B-B14F-4D97-AF65-F5344CB8AC3E}">
        <p14:creationId xmlns:p14="http://schemas.microsoft.com/office/powerpoint/2010/main" val="1812586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/>
              <a:t>現在の課題は</a:t>
            </a:r>
            <a:br>
              <a:rPr lang="en-US" altLang="ja-JP" dirty="0"/>
            </a:br>
            <a:r>
              <a:rPr lang="ja-JP" altLang="en-US"/>
              <a:t>聾者や盲聾者をはじめとする障碍者に対して</a:t>
            </a:r>
            <a:br>
              <a:rPr lang="en-US" altLang="ja-JP" dirty="0"/>
            </a:br>
            <a:r>
              <a:rPr lang="ja-JP" altLang="en-US"/>
              <a:t>自治体の情報提供体制が十分に整っていない</a:t>
            </a:r>
            <a:br>
              <a:rPr lang="en-US" altLang="ja-JP" dirty="0"/>
            </a:br>
            <a:r>
              <a:rPr lang="ja-JP" altLang="en-US"/>
              <a:t>ことである</a:t>
            </a:r>
          </a:p>
        </p:txBody>
      </p:sp>
    </p:spTree>
    <p:extLst>
      <p:ext uri="{BB962C8B-B14F-4D97-AF65-F5344CB8AC3E}">
        <p14:creationId xmlns:p14="http://schemas.microsoft.com/office/powerpoint/2010/main" val="2990625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また，</a:t>
            </a:r>
            <a:br>
              <a:rPr lang="en-US" altLang="ja-JP" sz="4000" dirty="0"/>
            </a:br>
            <a:r>
              <a:rPr lang="ja-JP" altLang="en-US" sz="4000"/>
              <a:t>それを整備するのにはそれなりに</a:t>
            </a:r>
            <a:br>
              <a:rPr lang="en-US" altLang="ja-JP" sz="4000" dirty="0"/>
            </a:br>
            <a:r>
              <a:rPr lang="ja-JP" altLang="en-US" sz="4000"/>
              <a:t>大きな費用が必要である。</a:t>
            </a:r>
          </a:p>
        </p:txBody>
      </p:sp>
    </p:spTree>
    <p:extLst>
      <p:ext uri="{BB962C8B-B14F-4D97-AF65-F5344CB8AC3E}">
        <p14:creationId xmlns:p14="http://schemas.microsoft.com/office/powerpoint/2010/main" val="1238344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この課題解決の理想形は</a:t>
            </a:r>
          </a:p>
        </p:txBody>
      </p:sp>
    </p:spTree>
    <p:extLst>
      <p:ext uri="{BB962C8B-B14F-4D97-AF65-F5344CB8AC3E}">
        <p14:creationId xmlns:p14="http://schemas.microsoft.com/office/powerpoint/2010/main" val="84314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5E4C2-0B6E-8B45-A8C9-2BCE28EA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and Issues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C1867B-568B-3648-9534-1D5112399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自治体から見ても</a:t>
            </a:r>
            <a:br>
              <a:rPr lang="en-US" altLang="ja-JP" sz="4000" dirty="0"/>
            </a:br>
            <a:r>
              <a:rPr lang="ja-JP" altLang="en-US" sz="4000"/>
              <a:t>導入しやすい</a:t>
            </a:r>
            <a:endParaRPr lang="en-US" altLang="ja-JP" sz="4000" dirty="0"/>
          </a:p>
          <a:p>
            <a:pPr marL="0" indent="0" algn="ctr">
              <a:buNone/>
            </a:pPr>
            <a:endParaRPr lang="en-US" altLang="ja-JP" sz="4000" dirty="0"/>
          </a:p>
          <a:p>
            <a:pPr marL="0" indent="0" algn="ctr">
              <a:buNone/>
            </a:pPr>
            <a:r>
              <a:rPr lang="ja-JP" altLang="en-US" sz="4000"/>
              <a:t>様々な障碍者に対応した形で</a:t>
            </a:r>
            <a:br>
              <a:rPr lang="en-US" altLang="ja-JP" sz="4000" dirty="0"/>
            </a:br>
            <a:r>
              <a:rPr lang="ja-JP" altLang="en-US" sz="4000"/>
              <a:t>情報を出力するシステムの実装</a:t>
            </a:r>
          </a:p>
        </p:txBody>
      </p:sp>
    </p:spTree>
    <p:extLst>
      <p:ext uri="{BB962C8B-B14F-4D97-AF65-F5344CB8AC3E}">
        <p14:creationId xmlns:p14="http://schemas.microsoft.com/office/powerpoint/2010/main" val="2300837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736C7-D885-9E4B-9A1B-9393A886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30154-304C-9549-8E06-1FCF13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solidFill>
                  <a:schemeClr val="bg1"/>
                </a:solidFill>
              </a:rPr>
              <a:t>ソリューション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55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情報のバリアフリー化を目指す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4217300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800"/>
              <a:t>次世代</a:t>
            </a:r>
            <a:r>
              <a:rPr lang="en-US" altLang="ja-JP" sz="2000" dirty="0"/>
              <a:t>(</a:t>
            </a:r>
            <a:r>
              <a:rPr lang="en-US" altLang="ja-JP" sz="20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Next</a:t>
            </a:r>
            <a:r>
              <a:rPr lang="en-US" altLang="ja-JP" sz="2000" dirty="0"/>
              <a:t>)</a:t>
            </a:r>
            <a:r>
              <a:rPr lang="ja-JP" altLang="en-US" sz="4800"/>
              <a:t>の情報の神様</a:t>
            </a:r>
            <a:r>
              <a:rPr lang="en-US" altLang="ja-JP" sz="2000" dirty="0"/>
              <a:t>(</a:t>
            </a:r>
            <a:r>
              <a:rPr lang="en-US" altLang="ja-JP" sz="20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Mercury</a:t>
            </a:r>
            <a:r>
              <a:rPr lang="en-US" altLang="ja-JP" sz="2000" dirty="0"/>
              <a:t>)</a:t>
            </a:r>
            <a:endParaRPr kumimoji="1"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2093748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ja-JP" sz="54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kumimoji="1" lang="ja-JP" altLang="en-US" sz="4400"/>
              <a:t>を考え作りました</a:t>
            </a:r>
          </a:p>
        </p:txBody>
      </p:sp>
    </p:spTree>
    <p:extLst>
      <p:ext uri="{BB962C8B-B14F-4D97-AF65-F5344CB8AC3E}">
        <p14:creationId xmlns:p14="http://schemas.microsoft.com/office/powerpoint/2010/main" val="184568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ja-JP" sz="44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kumimoji="1" lang="ja-JP" altLang="en-US" sz="4400"/>
              <a:t>の構成要素は</a:t>
            </a:r>
            <a:r>
              <a:rPr kumimoji="1" lang="en-US" altLang="ja-JP" sz="4400" dirty="0"/>
              <a:t>2</a:t>
            </a:r>
            <a:r>
              <a:rPr kumimoji="1" lang="ja-JP" altLang="en-US" sz="4400"/>
              <a:t>つです</a:t>
            </a:r>
          </a:p>
        </p:txBody>
      </p:sp>
    </p:spTree>
    <p:extLst>
      <p:ext uri="{BB962C8B-B14F-4D97-AF65-F5344CB8AC3E}">
        <p14:creationId xmlns:p14="http://schemas.microsoft.com/office/powerpoint/2010/main" val="383305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8000"/>
              <a:t>唐突ですが</a:t>
            </a:r>
            <a:endParaRPr kumimoji="1" lang="ja-JP" altLang="en-US" sz="8000"/>
          </a:p>
        </p:txBody>
      </p:sp>
    </p:spTree>
    <p:extLst>
      <p:ext uri="{BB962C8B-B14F-4D97-AF65-F5344CB8AC3E}">
        <p14:creationId xmlns:p14="http://schemas.microsoft.com/office/powerpoint/2010/main" val="1713493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4000" dirty="0"/>
              <a:t>1</a:t>
            </a:r>
            <a:r>
              <a:rPr lang="ja-JP" altLang="en-US" sz="4000"/>
              <a:t>つは各自治体の</a:t>
            </a:r>
            <a:br>
              <a:rPr lang="en-US" altLang="ja-JP" sz="4000" dirty="0"/>
            </a:br>
            <a:r>
              <a:rPr lang="ja-JP" altLang="en-US" sz="4000"/>
              <a:t>放送局に設置するエンコード機能を備えたマシンです。</a:t>
            </a:r>
            <a:endParaRPr lang="en-US" altLang="ja-JP" sz="4000" dirty="0"/>
          </a:p>
          <a:p>
            <a:pPr marL="0" indent="0" algn="ctr">
              <a:buNone/>
            </a:pPr>
            <a:endParaRPr lang="en-US" altLang="ja-JP" sz="4000" dirty="0"/>
          </a:p>
          <a:p>
            <a:pPr marL="0" indent="0" algn="ctr">
              <a:buNone/>
            </a:pPr>
            <a:r>
              <a:rPr lang="ja-JP" altLang="en-US" sz="2000"/>
              <a:t>以降</a:t>
            </a:r>
            <a:r>
              <a:rPr kumimoji="1" lang="ja-JP" altLang="en-US" sz="2000"/>
              <a:t>サーバ機と呼びます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1541418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このサーバ機は</a:t>
            </a:r>
            <a:br>
              <a:rPr lang="en-US" altLang="ja-JP" sz="4000" dirty="0"/>
            </a:br>
            <a:r>
              <a:rPr lang="en-US" altLang="ja-JP" sz="4000" dirty="0"/>
              <a:t>Node.js</a:t>
            </a:r>
            <a:r>
              <a:rPr lang="ja-JP" altLang="en-US" sz="4000"/>
              <a:t>，</a:t>
            </a:r>
            <a:r>
              <a:rPr lang="en-US" altLang="ja-JP" sz="4000" dirty="0"/>
              <a:t>Electron</a:t>
            </a:r>
            <a:r>
              <a:rPr lang="ja-JP" altLang="en-US" sz="4000"/>
              <a:t>，</a:t>
            </a:r>
            <a:r>
              <a:rPr lang="en-US" altLang="ja-JP" sz="4000" dirty="0" err="1"/>
              <a:t>Vue.js</a:t>
            </a:r>
            <a:r>
              <a:rPr lang="ja-JP" altLang="en-US" sz="4000"/>
              <a:t>，</a:t>
            </a:r>
            <a:r>
              <a:rPr lang="en-US" altLang="ja-JP" sz="4000" dirty="0"/>
              <a:t>Bootstrap</a:t>
            </a:r>
            <a:br>
              <a:rPr lang="en-US" altLang="ja-JP" sz="4000" dirty="0"/>
            </a:br>
            <a:r>
              <a:rPr lang="ja-JP" altLang="en-US" sz="4000"/>
              <a:t>を使用して制作しています。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733510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もう</a:t>
            </a:r>
            <a:r>
              <a:rPr lang="en-US" altLang="ja-JP" sz="4000" dirty="0"/>
              <a:t>1</a:t>
            </a:r>
            <a:r>
              <a:rPr lang="ja-JP" altLang="en-US" sz="4000"/>
              <a:t>つは各家庭の</a:t>
            </a:r>
            <a:br>
              <a:rPr lang="en-US" altLang="ja-JP" sz="4000" dirty="0"/>
            </a:br>
            <a:r>
              <a:rPr lang="ja-JP" altLang="en-US" sz="4000"/>
              <a:t>受信機に接続するデコード機能</a:t>
            </a:r>
            <a:br>
              <a:rPr lang="en-US" altLang="ja-JP" sz="4000" dirty="0"/>
            </a:br>
            <a:r>
              <a:rPr lang="ja-JP" altLang="en-US" sz="4000"/>
              <a:t>を備えたマシンです。</a:t>
            </a:r>
            <a:endParaRPr lang="en-US" altLang="ja-JP" sz="4000" dirty="0"/>
          </a:p>
          <a:p>
            <a:pPr marL="0" indent="0" algn="ctr">
              <a:buNone/>
            </a:pPr>
            <a:endParaRPr lang="en-US" altLang="ja-JP" sz="4000" dirty="0"/>
          </a:p>
          <a:p>
            <a:pPr marL="0" indent="0" algn="ctr">
              <a:buNone/>
            </a:pPr>
            <a:r>
              <a:rPr lang="ja-JP" altLang="en-US" sz="2000"/>
              <a:t>以降</a:t>
            </a:r>
            <a:r>
              <a:rPr kumimoji="1" lang="ja-JP" altLang="en-US" sz="2000"/>
              <a:t>クライアント機と呼びます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766554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このクライアント機は</a:t>
            </a:r>
            <a:br>
              <a:rPr lang="en-US" altLang="ja-JP" sz="4000" dirty="0"/>
            </a:br>
            <a:r>
              <a:rPr lang="en-US" altLang="ja-JP" sz="4000" dirty="0"/>
              <a:t>Node.js</a:t>
            </a:r>
            <a:r>
              <a:rPr lang="ja-JP" altLang="en-US" sz="4000"/>
              <a:t>，</a:t>
            </a:r>
            <a:r>
              <a:rPr lang="en-US" altLang="ja-JP" sz="4000" dirty="0"/>
              <a:t>Electron</a:t>
            </a:r>
            <a:r>
              <a:rPr lang="ja-JP" altLang="en-US" sz="4000"/>
              <a:t>，</a:t>
            </a:r>
            <a:r>
              <a:rPr lang="en-US" altLang="ja-JP" sz="4000" dirty="0" err="1"/>
              <a:t>Vue.js</a:t>
            </a:r>
            <a:r>
              <a:rPr lang="ja-JP" altLang="en-US" sz="4000"/>
              <a:t>と</a:t>
            </a:r>
            <a:r>
              <a:rPr lang="en-US" altLang="ja-JP" sz="4000" dirty="0" err="1"/>
              <a:t>kuromoji.js</a:t>
            </a:r>
            <a:br>
              <a:rPr lang="en-US" altLang="ja-JP" sz="4000" dirty="0"/>
            </a:br>
            <a:r>
              <a:rPr lang="ja-JP" altLang="en-US" sz="4000"/>
              <a:t>を使用して制作しました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482146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4000"/>
              <a:t>サーバ機は</a:t>
            </a:r>
            <a:r>
              <a:rPr kumimoji="1" lang="ja-JP" altLang="en-US" sz="4000"/>
              <a:t>放送される原稿を</a:t>
            </a:r>
            <a:br>
              <a:rPr kumimoji="1" lang="en-US" altLang="ja-JP" sz="4000" dirty="0"/>
            </a:br>
            <a:r>
              <a:rPr kumimoji="1" lang="ja-JP" altLang="en-US" sz="4000"/>
              <a:t>入力し，送信ボタンを押すことで，</a:t>
            </a:r>
            <a:br>
              <a:rPr lang="en-US" altLang="ja-JP" sz="2000" dirty="0"/>
            </a:br>
            <a:r>
              <a:rPr lang="ja-JP" altLang="en-US" sz="4000"/>
              <a:t>テキストデータを周波数偏移変調を行うアプリケーションで</a:t>
            </a:r>
            <a:br>
              <a:rPr lang="en-US" altLang="ja-JP" sz="4000" dirty="0"/>
            </a:br>
            <a:r>
              <a:rPr lang="ja-JP" altLang="en-US" sz="4000"/>
              <a:t>デジタル変調し，それを放送するものです。</a:t>
            </a:r>
            <a:endParaRPr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391602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4000"/>
              <a:t>そしてクライアント機は</a:t>
            </a:r>
            <a:br>
              <a:rPr lang="en-US" altLang="ja-JP" sz="4000" dirty="0"/>
            </a:br>
            <a:r>
              <a:rPr lang="ja-JP" altLang="en-US" sz="4000"/>
              <a:t>先程使用した周波数偏移変調</a:t>
            </a:r>
            <a:br>
              <a:rPr lang="en-US" altLang="ja-JP" sz="4000" dirty="0"/>
            </a:br>
            <a:r>
              <a:rPr lang="ja-JP" altLang="en-US" sz="4000"/>
              <a:t>を行うアプリケーションを</a:t>
            </a:r>
            <a:br>
              <a:rPr lang="en-US" altLang="ja-JP" sz="4000" dirty="0"/>
            </a:br>
            <a:r>
              <a:rPr lang="ja-JP" altLang="en-US" sz="4000"/>
              <a:t>受信用に設定することで</a:t>
            </a:r>
            <a:br>
              <a:rPr lang="en-US" altLang="ja-JP" sz="4000" dirty="0"/>
            </a:br>
            <a:r>
              <a:rPr lang="ja-JP" altLang="en-US" sz="4000"/>
              <a:t>放送された音声データから</a:t>
            </a:r>
            <a:br>
              <a:rPr lang="en-US" altLang="ja-JP" sz="4000" dirty="0"/>
            </a:br>
            <a:r>
              <a:rPr lang="ja-JP" altLang="en-US" sz="4000"/>
              <a:t>テキストデータにデコードする</a:t>
            </a:r>
            <a:br>
              <a:rPr lang="en-US" altLang="ja-JP" sz="4000" dirty="0"/>
            </a:br>
            <a:r>
              <a:rPr lang="ja-JP" altLang="en-US" sz="4000"/>
              <a:t>機能を有しています。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251743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en-US" sz="4000"/>
              <a:t>また，クライアント機は</a:t>
            </a:r>
            <a:br>
              <a:rPr kumimoji="1" lang="en-US" altLang="ja-JP" sz="4000" dirty="0"/>
            </a:br>
            <a:r>
              <a:rPr kumimoji="1" lang="ja-JP" altLang="en-US" sz="4000"/>
              <a:t>災害時に電源が断ち切られても</a:t>
            </a:r>
            <a:br>
              <a:rPr kumimoji="1" lang="en-US" altLang="ja-JP" sz="4000" dirty="0"/>
            </a:br>
            <a:r>
              <a:rPr kumimoji="1" lang="ja-JP" altLang="en-US" sz="4000"/>
              <a:t>問題なく稼働するよう</a:t>
            </a:r>
            <a:r>
              <a:rPr lang="ja-JP" altLang="en-US" sz="4000"/>
              <a:t>に</a:t>
            </a:r>
            <a:br>
              <a:rPr lang="en-US" altLang="ja-JP" sz="4000" dirty="0"/>
            </a:br>
            <a:r>
              <a:rPr lang="ja-JP" altLang="en-US" sz="4000"/>
              <a:t>バッテリーで稼働することも</a:t>
            </a:r>
            <a:br>
              <a:rPr lang="en-US" altLang="ja-JP" sz="4000" dirty="0"/>
            </a:br>
            <a:r>
              <a:rPr lang="ja-JP" altLang="en-US" sz="4000"/>
              <a:t>考慮しています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86325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en-US" sz="4400"/>
              <a:t>さらに，クライアント機は</a:t>
            </a:r>
            <a:br>
              <a:rPr kumimoji="1" lang="en-US" altLang="ja-JP" sz="4400" dirty="0"/>
            </a:br>
            <a:r>
              <a:rPr kumimoji="1" lang="ja-JP" altLang="en-US" sz="4400"/>
              <a:t>様々な障碍に対応した出力を</a:t>
            </a:r>
            <a:br>
              <a:rPr kumimoji="1" lang="en-US" altLang="ja-JP" sz="4400" dirty="0"/>
            </a:br>
            <a:r>
              <a:rPr kumimoji="1" lang="ja-JP" altLang="en-US" sz="4400"/>
              <a:t>可能とする</a:t>
            </a:r>
            <a:r>
              <a:rPr lang="ja-JP" altLang="en-US" sz="4400"/>
              <a:t>ため</a:t>
            </a:r>
            <a:br>
              <a:rPr lang="en-US" altLang="ja-JP" sz="4400" dirty="0"/>
            </a:br>
            <a:r>
              <a:rPr lang="ja-JP" altLang="en-US" sz="4400"/>
              <a:t>点字出力機器等の外部機器を</a:t>
            </a:r>
            <a:br>
              <a:rPr lang="en-US" altLang="ja-JP" sz="4400" dirty="0"/>
            </a:br>
            <a:r>
              <a:rPr lang="ja-JP" altLang="en-US" sz="4400"/>
              <a:t>接続することで実現しました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54181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A876-3A1C-9049-8430-D1D37E0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Solution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60774A-8D33-5B46-B4F3-AFA00C6E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4400"/>
              <a:t>今後も改良を重ねることで</a:t>
            </a:r>
            <a:br>
              <a:rPr kumimoji="1" lang="en-US" altLang="ja-JP" sz="4400" dirty="0"/>
            </a:br>
            <a:r>
              <a:rPr kumimoji="1" lang="ja-JP" altLang="en-US" sz="5400"/>
              <a:t>手のひら書き</a:t>
            </a:r>
            <a:br>
              <a:rPr kumimoji="1" lang="en-US" altLang="ja-JP" sz="5400" dirty="0"/>
            </a:br>
            <a:r>
              <a:rPr kumimoji="1" lang="ja-JP" altLang="en-US" sz="4400"/>
              <a:t>や</a:t>
            </a:r>
            <a:br>
              <a:rPr kumimoji="1" lang="en-US" altLang="ja-JP" sz="4400" dirty="0"/>
            </a:br>
            <a:r>
              <a:rPr kumimoji="1" lang="ja-JP" altLang="en-US" sz="5400"/>
              <a:t>手話</a:t>
            </a:r>
            <a:br>
              <a:rPr kumimoji="1" lang="en-US" altLang="ja-JP" sz="4400" dirty="0"/>
            </a:br>
            <a:r>
              <a:rPr kumimoji="1" lang="ja-JP" altLang="en-US" sz="4400"/>
              <a:t>に対応することを</a:t>
            </a:r>
            <a:br>
              <a:rPr kumimoji="1" lang="en-US" altLang="ja-JP" sz="4400" dirty="0"/>
            </a:br>
            <a:r>
              <a:rPr kumimoji="1" lang="ja-JP" altLang="en-US" sz="4400"/>
              <a:t>目指しています。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808094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736C7-D885-9E4B-9A1B-9393A886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30154-304C-9549-8E06-1FCF13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solidFill>
                  <a:schemeClr val="bg1"/>
                </a:solidFill>
              </a:rPr>
              <a:t>新規性と価値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2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4800"/>
              <a:t>現在，真庭市では</a:t>
            </a:r>
            <a:br>
              <a:rPr lang="en-US" altLang="ja-JP" sz="4800" dirty="0"/>
            </a:br>
            <a:r>
              <a:rPr lang="ja-JP" altLang="en-US" sz="4800"/>
              <a:t>災害時でも使えるよう</a:t>
            </a:r>
            <a:br>
              <a:rPr lang="en-US" altLang="ja-JP" sz="4800" dirty="0"/>
            </a:br>
            <a:r>
              <a:rPr lang="en-US" altLang="ja-JP" sz="4800" dirty="0"/>
              <a:t>FM</a:t>
            </a:r>
            <a:r>
              <a:rPr lang="ja-JP" altLang="en-US" sz="4800"/>
              <a:t>波を利用した情報を公開するしくみができあがっています。</a:t>
            </a:r>
          </a:p>
        </p:txBody>
      </p:sp>
    </p:spTree>
    <p:extLst>
      <p:ext uri="{BB962C8B-B14F-4D97-AF65-F5344CB8AC3E}">
        <p14:creationId xmlns:p14="http://schemas.microsoft.com/office/powerpoint/2010/main" val="3351643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42001-5F80-C146-98F2-2D3F6B72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B59834-426A-6948-B5B4-412BE969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/>
              <a:t>今回は</a:t>
            </a:r>
            <a:r>
              <a:rPr lang="ja-JP" altLang="en-US"/>
              <a:t>価値仮説シートのテンプレートに則って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42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42001-5F80-C146-98F2-2D3F6B72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B59834-426A-6948-B5B4-412BE969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4800"/>
              <a:t>ユーザーは</a:t>
            </a:r>
            <a:endParaRPr kumimoji="1" lang="en-US" altLang="ja-JP" sz="4800" dirty="0"/>
          </a:p>
          <a:p>
            <a:pPr marL="0" indent="0" algn="ctr">
              <a:buNone/>
            </a:pPr>
            <a:r>
              <a:rPr lang="en-US" altLang="ja-JP" sz="4800" dirty="0"/>
              <a:t>〜〜</a:t>
            </a:r>
            <a:r>
              <a:rPr lang="ja-JP" altLang="en-US" sz="4800"/>
              <a:t>したいが</a:t>
            </a:r>
          </a:p>
          <a:p>
            <a:pPr marL="0" indent="0" algn="ctr">
              <a:buNone/>
            </a:pPr>
            <a:r>
              <a:rPr kumimoji="1" lang="ja-JP" altLang="en-US" sz="4800"/>
              <a:t>〇〇できないので</a:t>
            </a:r>
            <a:br>
              <a:rPr kumimoji="1" lang="en-US" altLang="ja-JP" sz="4800" dirty="0"/>
            </a:br>
            <a:r>
              <a:rPr kumimoji="1" lang="en-US" altLang="ja-JP" sz="4800" dirty="0"/>
              <a:t>____</a:t>
            </a:r>
            <a:r>
              <a:rPr kumimoji="1" lang="ja-JP" altLang="en-US" sz="4800"/>
              <a:t>には価値がある</a:t>
            </a:r>
          </a:p>
        </p:txBody>
      </p:sp>
    </p:spTree>
    <p:extLst>
      <p:ext uri="{BB962C8B-B14F-4D97-AF65-F5344CB8AC3E}">
        <p14:creationId xmlns:p14="http://schemas.microsoft.com/office/powerpoint/2010/main" val="1814666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42001-5F80-C146-98F2-2D3F6B72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B59834-426A-6948-B5B4-412BE969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2000"/>
              <a:t>顧客にとっての</a:t>
            </a:r>
            <a:r>
              <a:rPr lang="en-US" altLang="ja-JP" sz="20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lang="ja-JP" altLang="en-US" sz="2000"/>
              <a:t>の価値は以下のように定義します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546069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42001-5F80-C146-98F2-2D3F6B72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B59834-426A-6948-B5B4-412BE969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4800"/>
              <a:t>何らかの障碍を持つ人達は</a:t>
            </a:r>
          </a:p>
        </p:txBody>
      </p:sp>
    </p:spTree>
    <p:extLst>
      <p:ext uri="{BB962C8B-B14F-4D97-AF65-F5344CB8AC3E}">
        <p14:creationId xmlns:p14="http://schemas.microsoft.com/office/powerpoint/2010/main" val="2702904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42001-5F80-C146-98F2-2D3F6B72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B59834-426A-6948-B5B4-412BE969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ja-JP" sz="1600" dirty="0"/>
              <a:t>(</a:t>
            </a:r>
            <a:r>
              <a:rPr lang="ja-JP" altLang="en-US" sz="1600"/>
              <a:t>頼る相手が様々な要件</a:t>
            </a:r>
            <a:r>
              <a:rPr lang="en-US" altLang="ja-JP" sz="1600" dirty="0"/>
              <a:t>(</a:t>
            </a:r>
            <a:r>
              <a:rPr lang="ja-JP" altLang="en-US" sz="1600"/>
              <a:t>少子高齢化， 独居老人の増加， </a:t>
            </a:r>
            <a:r>
              <a:rPr lang="en" altLang="ja-JP" sz="1600" dirty="0" err="1"/>
              <a:t>etc</a:t>
            </a:r>
            <a:r>
              <a:rPr lang="en" altLang="ja-JP" sz="1600" dirty="0"/>
              <a:t>…)</a:t>
            </a:r>
            <a:r>
              <a:rPr lang="ja-JP" altLang="en-US" sz="1600"/>
              <a:t>で居ないので</a:t>
            </a:r>
            <a:r>
              <a:rPr lang="en-US" altLang="ja-JP" sz="1600" dirty="0"/>
              <a:t>)</a:t>
            </a:r>
            <a:endParaRPr lang="en-US" altLang="ja-JP" sz="4400" dirty="0"/>
          </a:p>
          <a:p>
            <a:pPr marL="0" indent="0" algn="ctr">
              <a:buNone/>
            </a:pPr>
            <a:r>
              <a:rPr lang="ja-JP" altLang="en-US" sz="4800"/>
              <a:t>自力で情報を得たいが</a:t>
            </a:r>
            <a:endParaRPr kumimoji="1"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1186670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42001-5F80-C146-98F2-2D3F6B72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B59834-426A-6948-B5B4-412BE969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情報を得る方法がかぎられており</a:t>
            </a:r>
            <a:br>
              <a:rPr lang="en-US" altLang="ja-JP" sz="4000" dirty="0"/>
            </a:br>
            <a:r>
              <a:rPr lang="ja-JP" altLang="en-US" sz="4000"/>
              <a:t>どうしても情報を</a:t>
            </a:r>
            <a:br>
              <a:rPr lang="en-US" altLang="ja-JP" sz="4000" dirty="0"/>
            </a:br>
            <a:r>
              <a:rPr lang="ja-JP" altLang="en-US" sz="4000"/>
              <a:t>平等に得ることができないので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78477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42001-5F80-C146-98F2-2D3F6B72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B59834-426A-6948-B5B4-412BE969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情報のバリアフリー化を目指す</a:t>
            </a:r>
            <a:br>
              <a:rPr lang="en-US" altLang="ja-JP" sz="4000" dirty="0"/>
            </a:br>
            <a:r>
              <a:rPr lang="en-US" altLang="ja-JP" sz="96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lang="ja-JP" altLang="en-US" sz="4000"/>
              <a:t>には</a:t>
            </a:r>
            <a:br>
              <a:rPr lang="en-US" altLang="ja-JP" sz="4000" dirty="0"/>
            </a:br>
            <a:r>
              <a:rPr lang="ja-JP" altLang="en-US" sz="5400"/>
              <a:t>価値</a:t>
            </a:r>
            <a:r>
              <a:rPr lang="ja-JP" altLang="en-US" sz="4000"/>
              <a:t>がある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1184938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42001-5F80-C146-98F2-2D3F6B72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B59834-426A-6948-B5B4-412BE969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また，</a:t>
            </a:r>
            <a:r>
              <a:rPr lang="en-US" altLang="ja-JP" sz="40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lang="ja-JP" altLang="en-US" sz="4000"/>
              <a:t>の構成要素は</a:t>
            </a:r>
            <a:r>
              <a:rPr lang="en-US" altLang="ja-JP" sz="4000" dirty="0"/>
              <a:t>2</a:t>
            </a:r>
            <a:r>
              <a:rPr lang="ja-JP" altLang="en-US" sz="4000"/>
              <a:t>つ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1307353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42001-5F80-C146-98F2-2D3F6B72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B59834-426A-6948-B5B4-412BE969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/>
              <a:t>しかもそれぞれがめちゃ安い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サーバ機：</a:t>
            </a:r>
            <a:r>
              <a:rPr kumimoji="1" lang="en-US" altLang="ja-JP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kumimoji="1" lang="ja-JP" altLang="en-US"/>
              <a:t>用エンコーダ</a:t>
            </a:r>
            <a:br>
              <a:rPr kumimoji="1" lang="en-US" altLang="ja-JP" dirty="0"/>
            </a:br>
            <a:r>
              <a:rPr kumimoji="1" lang="ja-JP" altLang="en-US"/>
              <a:t>クライアント機：</a:t>
            </a:r>
            <a:r>
              <a:rPr kumimoji="1" lang="en-US" altLang="ja-JP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kumimoji="1" lang="ja-JP" altLang="en-US"/>
              <a:t>用</a:t>
            </a:r>
            <a:r>
              <a:rPr kumimoji="1" lang="en-US" altLang="ja-JP" dirty="0"/>
              <a:t>Raspberry Pi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259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42001-5F80-C146-98F2-2D3F6B72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B59834-426A-6948-B5B4-412BE969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3200"/>
              <a:t>ある任意の自治体の導入コストは</a:t>
            </a:r>
            <a:endParaRPr lang="en-US" altLang="ja-JP" sz="3200" dirty="0"/>
          </a:p>
          <a:p>
            <a:pPr marL="0" indent="0" algn="ctr">
              <a:buNone/>
            </a:pPr>
            <a:endParaRPr lang="en-US" altLang="ja-JP" sz="3200" dirty="0"/>
          </a:p>
          <a:p>
            <a:pPr marL="0" indent="0" algn="ctr">
              <a:buNone/>
            </a:pPr>
            <a:r>
              <a:rPr kumimoji="1" lang="en-US" altLang="ja-JP" sz="2000" dirty="0"/>
              <a:t>(</a:t>
            </a:r>
            <a:r>
              <a:rPr kumimoji="1" lang="en-US" altLang="ja-JP" sz="20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lang="ja-JP" altLang="en-US" sz="2000"/>
              <a:t>用</a:t>
            </a:r>
            <a:r>
              <a:rPr kumimoji="1" lang="ja-JP" altLang="en-US" sz="2000"/>
              <a:t>エンコーダのコスト</a:t>
            </a:r>
            <a:r>
              <a:rPr kumimoji="1" lang="en-US" altLang="ja-JP" sz="2000" dirty="0"/>
              <a:t>)</a:t>
            </a:r>
            <a:br>
              <a:rPr kumimoji="1" lang="en-US" altLang="ja-JP" sz="2000" dirty="0"/>
            </a:br>
            <a:r>
              <a:rPr lang="en-US" altLang="ja-JP" sz="2000" dirty="0"/>
              <a:t>+</a:t>
            </a:r>
            <a:br>
              <a:rPr lang="en-US" altLang="ja-JP" sz="2000" dirty="0"/>
            </a:br>
            <a:r>
              <a:rPr lang="en-US" altLang="ja-JP" sz="2000" dirty="0"/>
              <a:t>(Raspberry Pi(</a:t>
            </a:r>
            <a:r>
              <a:rPr lang="en-US" altLang="ja-JP" sz="20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lang="ja-JP" altLang="en-US" sz="2000"/>
              <a:t>用デコーダ搭載</a:t>
            </a:r>
            <a:r>
              <a:rPr lang="en-US" altLang="ja-JP" sz="2000" dirty="0"/>
              <a:t>)*(</a:t>
            </a:r>
            <a:r>
              <a:rPr lang="ja-JP" altLang="en-US" sz="2000"/>
              <a:t>必要家庭数</a:t>
            </a:r>
            <a:r>
              <a:rPr lang="en-US" altLang="ja-JP" sz="2000" dirty="0"/>
              <a:t>))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531329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8800"/>
              <a:t>真庭市とは</a:t>
            </a:r>
            <a:endParaRPr kumimoji="1" lang="ja-JP" altLang="en-US" sz="8800"/>
          </a:p>
        </p:txBody>
      </p:sp>
    </p:spTree>
    <p:extLst>
      <p:ext uri="{BB962C8B-B14F-4D97-AF65-F5344CB8AC3E}">
        <p14:creationId xmlns:p14="http://schemas.microsoft.com/office/powerpoint/2010/main" val="2700378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42001-5F80-C146-98F2-2D3F6B72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Novelty and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B59834-426A-6948-B5B4-412BE969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3200"/>
              <a:t>圧倒的に安価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40862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736C7-D885-9E4B-9A1B-9393A886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Marketing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30154-304C-9549-8E06-1FCF13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</a:rPr>
              <a:t>マーケティング</a:t>
            </a:r>
          </a:p>
        </p:txBody>
      </p:sp>
    </p:spTree>
    <p:extLst>
      <p:ext uri="{BB962C8B-B14F-4D97-AF65-F5344CB8AC3E}">
        <p14:creationId xmlns:p14="http://schemas.microsoft.com/office/powerpoint/2010/main" val="1621456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829C14-B446-C140-86E6-D6AAFA01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Marketing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09DB8-2B7A-684F-BA5D-879384AF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3200"/>
              <a:t>この</a:t>
            </a:r>
            <a:r>
              <a:rPr kumimoji="1" lang="en-US" altLang="ja-JP" sz="32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kumimoji="1" lang="ja-JP" altLang="en-US" sz="3200"/>
              <a:t>を広く流通させ，</a:t>
            </a:r>
            <a:br>
              <a:rPr lang="en-US" altLang="ja-JP" sz="3200" dirty="0"/>
            </a:br>
            <a:r>
              <a:rPr lang="ja-JP" altLang="en-US" sz="3200"/>
              <a:t>より多くの人々に</a:t>
            </a:r>
            <a:br>
              <a:rPr lang="en-US" altLang="ja-JP" sz="3200" dirty="0"/>
            </a:br>
            <a:r>
              <a:rPr lang="ja-JP" altLang="en-US" sz="3200"/>
              <a:t>情報のバリアフリー化を提供するには</a:t>
            </a:r>
            <a:br>
              <a:rPr lang="en-US" altLang="ja-JP" sz="3200" dirty="0"/>
            </a:br>
            <a:r>
              <a:rPr lang="ja-JP" altLang="en-US" sz="3200"/>
              <a:t>マーケティングが必要です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791053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829C14-B446-C140-86E6-D6AAFA01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Marketing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09DB8-2B7A-684F-BA5D-879384AF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/>
              <a:t>この</a:t>
            </a:r>
            <a:r>
              <a:rPr kumimoji="1" lang="en-US" altLang="ja-JP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lang="ja-JP" altLang="en-US">
                <a:latin typeface="Futura Medium" panose="020B0602020204020303" pitchFamily="34" charset="-79"/>
                <a:cs typeface="Futura Medium" panose="020B0602020204020303" pitchFamily="34" charset="-79"/>
              </a:rPr>
              <a:t>は現在自治体で整備している</a:t>
            </a:r>
            <a:br>
              <a:rPr lang="en-US" altLang="ja-JP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ja-JP" altLang="en-US">
                <a:latin typeface="Futura Medium" panose="020B0602020204020303" pitchFamily="34" charset="-79"/>
                <a:cs typeface="Futura Medium" panose="020B0602020204020303" pitchFamily="34" charset="-79"/>
              </a:rPr>
              <a:t>情報共有のインフラを大きく改変することなく</a:t>
            </a:r>
            <a:br>
              <a:rPr lang="en-US" altLang="ja-JP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ja-JP" altLang="en-US">
                <a:latin typeface="Futura Medium" panose="020B0602020204020303" pitchFamily="34" charset="-79"/>
                <a:cs typeface="Futura Medium" panose="020B0602020204020303" pitchFamily="34" charset="-79"/>
              </a:rPr>
              <a:t>上乗せする形で導入できます</a:t>
            </a:r>
            <a:endParaRPr lang="en-US" altLang="ja-JP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2708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829C14-B446-C140-86E6-D6AAFA01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Marketing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09DB8-2B7A-684F-BA5D-879384AF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4000"/>
              <a:t>私達の作った</a:t>
            </a:r>
            <a:r>
              <a:rPr kumimoji="1" lang="en-US" altLang="ja-JP" sz="40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lang="ja-JP" altLang="en-US" sz="4000"/>
              <a:t>の市場は</a:t>
            </a:r>
            <a:endParaRPr lang="en-US" altLang="ja-JP" sz="4000" dirty="0"/>
          </a:p>
          <a:p>
            <a:r>
              <a:rPr lang="ja-JP" altLang="en-US" sz="4000"/>
              <a:t>全国の自治体で導入できる</a:t>
            </a:r>
            <a:endParaRPr lang="en-US" altLang="ja-JP" sz="4000" dirty="0"/>
          </a:p>
          <a:p>
            <a:r>
              <a:rPr kumimoji="1" lang="ja-JP" altLang="en-US" sz="4000"/>
              <a:t>必要とする人はすくない</a:t>
            </a:r>
            <a:endParaRPr kumimoji="1"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595869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829C14-B446-C140-86E6-D6AAFA01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Marketing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09DB8-2B7A-684F-BA5D-879384AF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ja-JP" altLang="en-US" sz="4000"/>
              <a:t>私達の作った</a:t>
            </a:r>
            <a:r>
              <a:rPr kumimoji="1" lang="en-US" altLang="ja-JP" sz="40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lang="ja-JP" altLang="en-US" sz="4000"/>
              <a:t>の市場は</a:t>
            </a:r>
            <a:endParaRPr lang="en-US" altLang="ja-JP" sz="4000" dirty="0"/>
          </a:p>
          <a:p>
            <a:r>
              <a:rPr lang="ja-JP" altLang="en-US" sz="4000"/>
              <a:t>市場そのものは広い</a:t>
            </a:r>
            <a:endParaRPr lang="en-US" altLang="ja-JP" sz="4000" dirty="0"/>
          </a:p>
          <a:p>
            <a:r>
              <a:rPr lang="ja-JP" altLang="en-US" sz="4000"/>
              <a:t>必要とする人は必ず居る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3960289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829C14-B446-C140-86E6-D6AAFA01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Marketing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09DB8-2B7A-684F-BA5D-879384AF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000"/>
              <a:t>市民のニーズに応える自治体を</a:t>
            </a:r>
            <a:br>
              <a:rPr lang="en-US" altLang="ja-JP" sz="4000" dirty="0"/>
            </a:br>
            <a:r>
              <a:rPr lang="ja-JP" altLang="en-US" sz="4000"/>
              <a:t>顧客としてマーケティングする</a:t>
            </a:r>
            <a:endParaRPr lang="en-US" altLang="ja-JP" sz="4000" dirty="0"/>
          </a:p>
          <a:p>
            <a:pPr marL="0" indent="0" algn="ctr">
              <a:buNone/>
            </a:pPr>
            <a:r>
              <a:rPr lang="ja-JP" altLang="en-US" sz="4000"/>
              <a:t>↓</a:t>
            </a:r>
            <a:endParaRPr lang="en-US" altLang="ja-JP" sz="4000" dirty="0"/>
          </a:p>
          <a:p>
            <a:pPr marL="0" indent="0" algn="ctr">
              <a:buNone/>
            </a:pPr>
            <a:r>
              <a:rPr lang="ja-JP" altLang="en-US" sz="4000"/>
              <a:t>必要としている人に</a:t>
            </a:r>
            <a:br>
              <a:rPr lang="en-US" altLang="ja-JP" sz="4000" dirty="0"/>
            </a:br>
            <a:r>
              <a:rPr lang="ja-JP" altLang="en-US" sz="4000"/>
              <a:t>情報のバリアフリー化が届く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439314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736C7-D885-9E4B-9A1B-9393A886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30154-304C-9549-8E06-1FCF132E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</a:rPr>
              <a:t>今後の展望</a:t>
            </a:r>
          </a:p>
        </p:txBody>
      </p:sp>
    </p:spTree>
    <p:extLst>
      <p:ext uri="{BB962C8B-B14F-4D97-AF65-F5344CB8AC3E}">
        <p14:creationId xmlns:p14="http://schemas.microsoft.com/office/powerpoint/2010/main" val="2404243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8EE96-2898-0046-A586-D4824552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F45B1C-CA60-5540-8BD0-CA37764B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3200"/>
              <a:t>現在</a:t>
            </a:r>
            <a:r>
              <a:rPr lang="en" altLang="ja-JP" sz="32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lang="ja-JP" altLang="en-US" sz="3200"/>
              <a:t>は実際に</a:t>
            </a:r>
            <a:br>
              <a:rPr lang="en-US" altLang="ja-JP" sz="3200" dirty="0"/>
            </a:br>
            <a:r>
              <a:rPr lang="ja-JP" altLang="en-US" sz="3200"/>
              <a:t>真庭市の障碍者コミュニティの方々に</a:t>
            </a:r>
            <a:br>
              <a:rPr lang="en-US" altLang="ja-JP" sz="3200" dirty="0"/>
            </a:br>
            <a:r>
              <a:rPr lang="ja-JP" altLang="en-US" sz="3200"/>
              <a:t>デモ的に見てもらい</a:t>
            </a:r>
            <a:br>
              <a:rPr lang="en-US" altLang="ja-JP" sz="3200" dirty="0"/>
            </a:br>
            <a:r>
              <a:rPr lang="ja-JP" altLang="en-US" sz="3200"/>
              <a:t>そのレビューを頂きブラッシュアップを</a:t>
            </a:r>
            <a:br>
              <a:rPr lang="en-US" altLang="ja-JP" sz="3200" dirty="0"/>
            </a:br>
            <a:r>
              <a:rPr lang="ja-JP" altLang="en-US" sz="3200"/>
              <a:t>進める段階にあります。</a:t>
            </a:r>
          </a:p>
        </p:txBody>
      </p:sp>
    </p:spTree>
    <p:extLst>
      <p:ext uri="{BB962C8B-B14F-4D97-AF65-F5344CB8AC3E}">
        <p14:creationId xmlns:p14="http://schemas.microsoft.com/office/powerpoint/2010/main" val="2234995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8EE96-2898-0046-A586-D4824552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F45B1C-CA60-5540-8BD0-CA37764B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400"/>
              <a:t>今後の展望として</a:t>
            </a:r>
            <a:br>
              <a:rPr lang="en-US" altLang="ja-JP" sz="4400" dirty="0"/>
            </a:br>
            <a:r>
              <a:rPr lang="ja-JP" altLang="en-US" sz="4400"/>
              <a:t>実際に導入してもらいたいと</a:t>
            </a:r>
            <a:br>
              <a:rPr lang="en-US" altLang="ja-JP" sz="4400" dirty="0"/>
            </a:br>
            <a:r>
              <a:rPr lang="ja-JP" altLang="en-US" sz="4400"/>
              <a:t>考えています</a:t>
            </a:r>
          </a:p>
        </p:txBody>
      </p:sp>
    </p:spTree>
    <p:extLst>
      <p:ext uri="{BB962C8B-B14F-4D97-AF65-F5344CB8AC3E}">
        <p14:creationId xmlns:p14="http://schemas.microsoft.com/office/powerpoint/2010/main" val="318389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6600"/>
              <a:t>私達の津山高専がある津山市のおとなりの自治体です。</a:t>
            </a:r>
            <a:endParaRPr kumimoji="1" lang="ja-JP" altLang="en-US" sz="6600"/>
          </a:p>
        </p:txBody>
      </p:sp>
    </p:spTree>
    <p:extLst>
      <p:ext uri="{BB962C8B-B14F-4D97-AF65-F5344CB8AC3E}">
        <p14:creationId xmlns:p14="http://schemas.microsoft.com/office/powerpoint/2010/main" val="6709557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8EE96-2898-0046-A586-D4824552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F45B1C-CA60-5540-8BD0-CA37764B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3600"/>
              <a:t>今日のプロコン本選には</a:t>
            </a:r>
            <a:br>
              <a:rPr lang="en-US" altLang="ja-JP" sz="3600" dirty="0"/>
            </a:br>
            <a:r>
              <a:rPr lang="ja-JP" altLang="en-US" sz="3600"/>
              <a:t>ブラッシュアップを続ける</a:t>
            </a:r>
            <a:br>
              <a:rPr lang="en-US" altLang="ja-JP" sz="3600" dirty="0"/>
            </a:br>
            <a:r>
              <a:rPr lang="en" altLang="ja-JP" sz="36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NeXcury</a:t>
            </a:r>
            <a:r>
              <a:rPr lang="ja-JP" altLang="en-US" sz="3600"/>
              <a:t>の</a:t>
            </a:r>
            <a:r>
              <a:rPr lang="el-GR" altLang="ja-JP" sz="3600" dirty="0"/>
              <a:t>α</a:t>
            </a:r>
            <a:r>
              <a:rPr lang="ja-JP" altLang="en-US" sz="3600"/>
              <a:t>版を持ってきています。</a:t>
            </a:r>
          </a:p>
        </p:txBody>
      </p:sp>
    </p:spTree>
    <p:extLst>
      <p:ext uri="{BB962C8B-B14F-4D97-AF65-F5344CB8AC3E}">
        <p14:creationId xmlns:p14="http://schemas.microsoft.com/office/powerpoint/2010/main" val="41109344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8EE96-2898-0046-A586-D4824552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F45B1C-CA60-5540-8BD0-CA37764B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5400"/>
              <a:t>展示ブースで</a:t>
            </a:r>
            <a:br>
              <a:rPr lang="en-US" altLang="ja-JP" sz="5400" dirty="0"/>
            </a:br>
            <a:r>
              <a:rPr lang="ja-JP" altLang="en-US" sz="5400"/>
              <a:t>情報のバリアフリー化を</a:t>
            </a:r>
            <a:br>
              <a:rPr lang="en-US" altLang="ja-JP" sz="5400" dirty="0"/>
            </a:br>
            <a:r>
              <a:rPr lang="ja-JP" altLang="en-US" sz="5400"/>
              <a:t>体験してください。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36750171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8EE96-2898-0046-A586-D4824552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F45B1C-CA60-5540-8BD0-CA37764B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4400"/>
              <a:t>以上です</a:t>
            </a:r>
          </a:p>
        </p:txBody>
      </p:sp>
    </p:spTree>
    <p:extLst>
      <p:ext uri="{BB962C8B-B14F-4D97-AF65-F5344CB8AC3E}">
        <p14:creationId xmlns:p14="http://schemas.microsoft.com/office/powerpoint/2010/main" val="274417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6600"/>
              <a:t>私達の津山高専がある津山市のおとなりの自治体です。</a:t>
            </a:r>
            <a:endParaRPr kumimoji="1" lang="ja-JP" altLang="en-US" sz="6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CF01481-9693-0646-90E6-6A79062D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29900-08EB-F24A-81FB-5ED6A15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Needs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4A522C-ED84-C547-A099-B3082882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6600"/>
              <a:t>私達の津山高専がある津山市のおとなりの自治体です。</a:t>
            </a:r>
            <a:endParaRPr kumimoji="1" lang="ja-JP" altLang="en-US" sz="66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D406BC4-D53A-774F-A98C-EA6237D7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05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1484</TotalTime>
  <Words>714</Words>
  <Application>Microsoft Macintosh PowerPoint</Application>
  <PresentationFormat>画面に合わせる (4:3)</PresentationFormat>
  <Paragraphs>186</Paragraphs>
  <Slides>72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72</vt:i4>
      </vt:variant>
    </vt:vector>
  </HeadingPairs>
  <TitlesOfParts>
    <vt:vector size="76" baseType="lpstr">
      <vt:lpstr>Cica</vt:lpstr>
      <vt:lpstr>Arial</vt:lpstr>
      <vt:lpstr>Futura Medium</vt:lpstr>
      <vt:lpstr>Office テーマ</vt:lpstr>
      <vt:lpstr>NeXcury</vt:lpstr>
      <vt:lpstr>アジェンダ</vt:lpstr>
      <vt:lpstr>Needs</vt:lpstr>
      <vt:lpstr>Needs</vt:lpstr>
      <vt:lpstr>Needs</vt:lpstr>
      <vt:lpstr>Needs</vt:lpstr>
      <vt:lpstr>Needs</vt:lpstr>
      <vt:lpstr>Needs</vt:lpstr>
      <vt:lpstr>Needs</vt:lpstr>
      <vt:lpstr>Needs</vt:lpstr>
      <vt:lpstr>Needs</vt:lpstr>
      <vt:lpstr>Needs</vt:lpstr>
      <vt:lpstr>Needs</vt:lpstr>
      <vt:lpstr>Needs</vt:lpstr>
      <vt:lpstr>Needs</vt:lpstr>
      <vt:lpstr>Needs</vt:lpstr>
      <vt:lpstr>Needs</vt:lpstr>
      <vt:lpstr>User</vt:lpstr>
      <vt:lpstr>User</vt:lpstr>
      <vt:lpstr>Status and Issues</vt:lpstr>
      <vt:lpstr>Status and Issues</vt:lpstr>
      <vt:lpstr>Status and Issues</vt:lpstr>
      <vt:lpstr>Status and Issues</vt:lpstr>
      <vt:lpstr>Status and Issues</vt:lpstr>
      <vt:lpstr>Status and Issues</vt:lpstr>
      <vt:lpstr>Status and Issues</vt:lpstr>
      <vt:lpstr>Status and Issues</vt:lpstr>
      <vt:lpstr>Status and Issues</vt:lpstr>
      <vt:lpstr>Status and Issues</vt:lpstr>
      <vt:lpstr>Status and Issues</vt:lpstr>
      <vt:lpstr>Status and Issues</vt:lpstr>
      <vt:lpstr>Status and Issues</vt:lpstr>
      <vt:lpstr>Status and Issues</vt:lpstr>
      <vt:lpstr>Status and Issues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Novelty and Value</vt:lpstr>
      <vt:lpstr>Novelty and Value</vt:lpstr>
      <vt:lpstr>Novelty and Value</vt:lpstr>
      <vt:lpstr>Novelty and Value</vt:lpstr>
      <vt:lpstr>Novelty and Value</vt:lpstr>
      <vt:lpstr>Novelty and Value</vt:lpstr>
      <vt:lpstr>Novelty and Value</vt:lpstr>
      <vt:lpstr>Novelty and Value</vt:lpstr>
      <vt:lpstr>Novelty and Value</vt:lpstr>
      <vt:lpstr>Novelty and Value</vt:lpstr>
      <vt:lpstr>Novelty and Value</vt:lpstr>
      <vt:lpstr>Novelty and Value</vt:lpstr>
      <vt:lpstr>Marketing</vt:lpstr>
      <vt:lpstr>Marketing</vt:lpstr>
      <vt:lpstr>Marketing</vt:lpstr>
      <vt:lpstr>Marketing</vt:lpstr>
      <vt:lpstr>Marketing</vt:lpstr>
      <vt:lpstr>Marketing</vt:lpstr>
      <vt:lpstr>Future</vt:lpstr>
      <vt:lpstr>Future</vt:lpstr>
      <vt:lpstr>Future</vt:lpstr>
      <vt:lpstr>Future</vt:lpstr>
      <vt:lpstr>Future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b-suedat@tsuyama.kosen-ac.jp</dc:creator>
  <cp:lastModifiedBy>b-suedat@tsuyama.kosen-ac.jp</cp:lastModifiedBy>
  <cp:revision>26</cp:revision>
  <dcterms:created xsi:type="dcterms:W3CDTF">2018-10-24T23:38:45Z</dcterms:created>
  <dcterms:modified xsi:type="dcterms:W3CDTF">2018-11-13T02:43:09Z</dcterms:modified>
</cp:coreProperties>
</file>